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91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8" r:id="rId11"/>
    <p:sldId id="269" r:id="rId12"/>
    <p:sldId id="271" r:id="rId13"/>
    <p:sldId id="273" r:id="rId14"/>
    <p:sldId id="276" r:id="rId15"/>
    <p:sldId id="277" r:id="rId16"/>
    <p:sldId id="278" r:id="rId17"/>
    <p:sldId id="279" r:id="rId18"/>
    <p:sldId id="284" r:id="rId19"/>
    <p:sldId id="283" r:id="rId20"/>
    <p:sldId id="285" r:id="rId21"/>
    <p:sldId id="286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products%20meeting\Figures%20play%203d%20-%20w%20Ques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yproducts%20meeting\Figures%20play%203d%20-%20w%20Question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389789746850922E-2"/>
          <c:y val="0.27947613019884876"/>
          <c:w val="0.8330353948513467"/>
          <c:h val="0.761165560187329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D3-4169-BA9D-505D498B1916}"/>
              </c:ext>
            </c:extLst>
          </c:dPt>
          <c:dPt>
            <c:idx val="1"/>
            <c:bubble3D val="0"/>
            <c:explosion val="3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D3-4169-BA9D-505D498B1916}"/>
              </c:ext>
            </c:extLst>
          </c:dPt>
          <c:dPt>
            <c:idx val="2"/>
            <c:bubble3D val="0"/>
            <c:explosion val="2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D3-4169-BA9D-505D498B19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D3-4169-BA9D-505D498B191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D3-4169-BA9D-505D498B191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D3-4169-BA9D-505D498B191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D3-4169-BA9D-505D498B1916}"/>
              </c:ext>
            </c:extLst>
          </c:dPt>
          <c:dLbls>
            <c:dLbl>
              <c:idx val="0"/>
              <c:layout>
                <c:manualLayout>
                  <c:x val="-0.12927416354949228"/>
                  <c:y val="0.100622572993265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D3-4169-BA9D-505D498B19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25737495398431"/>
                  <c:y val="-0.155402855607021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D3-4169-BA9D-505D498B19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659003395158967"/>
                  <c:y val="-3.34770772207322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D3-4169-BA9D-505D498B19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0714682006157251E-2"/>
                  <c:y val="-3.00295719562817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D3-4169-BA9D-505D498B1916}"/>
                </c:ext>
                <c:ext xmlns:c15="http://schemas.microsoft.com/office/drawing/2012/chart" uri="{CE6537A1-D6FC-4f65-9D91-7224C49458BB}">
                  <c15:layout>
                    <c:manualLayout>
                      <c:w val="0.2007796031856694"/>
                      <c:h val="0.2063362076747901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3749138208010753E-2"/>
                  <c:y val="-3.0749999217305004E-2"/>
                </c:manualLayout>
              </c:layout>
              <c:tx>
                <c:rich>
                  <a:bodyPr/>
                  <a:lstStyle/>
                  <a:p>
                    <a:fld id="{FE4BEC81-DF73-4A68-A317-A7EFE9A1D7B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&lt;</a:t>
                    </a:r>
                    <a:fld id="{885DE53F-2931-4D37-A48A-198D066516D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1D3-4169-BA9D-505D498B191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3164749516895081"/>
                  <c:y val="-4.9342908065324126E-2"/>
                </c:manualLayout>
              </c:layout>
              <c:tx>
                <c:rich>
                  <a:bodyPr/>
                  <a:lstStyle/>
                  <a:p>
                    <a:fld id="{5A4EF40A-B103-43D1-B735-056043EB800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&lt;</a:t>
                    </a:r>
                    <a:fld id="{8FF1ACA0-B3EC-4FFC-BEA9-C5B7B963ACA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1D3-4169-BA9D-505D498B191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37659949902906481"/>
                  <c:y val="1.8589471129565396E-2"/>
                </c:manualLayout>
              </c:layout>
              <c:tx>
                <c:rich>
                  <a:bodyPr/>
                  <a:lstStyle/>
                  <a:p>
                    <a:fld id="{967646B7-7578-4D08-AA49-29D3D9C5A994}" type="CATEGORYNAME">
                      <a:rPr lang="en-US"/>
                      <a:pPr/>
                      <a:t>[CATEGORY NAME]</a:t>
                    </a:fld>
                    <a:r>
                      <a:rPr lang="en-US"/>
                      <a:t>
&lt;</a:t>
                    </a:r>
                    <a:fld id="{BA8086A4-638C-4693-A2F0-CFDB72EE4853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1D3-4169-BA9D-505D498B191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Sawdust</c:v>
                </c:pt>
                <c:pt idx="1">
                  <c:v>Chips</c:v>
                </c:pt>
                <c:pt idx="2">
                  <c:v>Bark</c:v>
                </c:pt>
                <c:pt idx="3">
                  <c:v>Slabs &amp; edgings</c:v>
                </c:pt>
                <c:pt idx="4">
                  <c:v>Planer shavings</c:v>
                </c:pt>
                <c:pt idx="5">
                  <c:v>Sander dust</c:v>
                </c:pt>
                <c:pt idx="6">
                  <c:v>Other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3561</c:v>
                </c:pt>
                <c:pt idx="1">
                  <c:v>7299</c:v>
                </c:pt>
                <c:pt idx="2">
                  <c:v>8097</c:v>
                </c:pt>
                <c:pt idx="3">
                  <c:v>246</c:v>
                </c:pt>
                <c:pt idx="4">
                  <c:v>104</c:v>
                </c:pt>
                <c:pt idx="5">
                  <c:v>150</c:v>
                </c:pt>
                <c:pt idx="6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D3-4169-BA9D-505D498B19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28730646126895"/>
          <c:w val="1"/>
          <c:h val="4.7126935387310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Sheet1!$O$7:$O$46</c:f>
              <c:numCache>
                <c:formatCode>General</c:formatCode>
                <c:ptCount val="40"/>
                <c:pt idx="0">
                  <c:v>350</c:v>
                </c:pt>
                <c:pt idx="1">
                  <c:v>2</c:v>
                </c:pt>
                <c:pt idx="2">
                  <c:v>1100</c:v>
                </c:pt>
                <c:pt idx="3">
                  <c:v>500</c:v>
                </c:pt>
                <c:pt idx="4">
                  <c:v>2</c:v>
                </c:pt>
                <c:pt idx="5">
                  <c:v>120</c:v>
                </c:pt>
                <c:pt idx="6">
                  <c:v>60</c:v>
                </c:pt>
                <c:pt idx="7">
                  <c:v>50</c:v>
                </c:pt>
                <c:pt idx="8">
                  <c:v>100</c:v>
                </c:pt>
                <c:pt idx="9">
                  <c:v>100</c:v>
                </c:pt>
                <c:pt idx="10">
                  <c:v>110</c:v>
                </c:pt>
                <c:pt idx="11">
                  <c:v>12</c:v>
                </c:pt>
                <c:pt idx="12">
                  <c:v>120</c:v>
                </c:pt>
                <c:pt idx="13">
                  <c:v>100</c:v>
                </c:pt>
                <c:pt idx="14">
                  <c:v>100</c:v>
                </c:pt>
                <c:pt idx="15">
                  <c:v>40</c:v>
                </c:pt>
                <c:pt idx="16">
                  <c:v>175</c:v>
                </c:pt>
                <c:pt idx="17">
                  <c:v>75</c:v>
                </c:pt>
                <c:pt idx="18">
                  <c:v>15</c:v>
                </c:pt>
                <c:pt idx="19">
                  <c:v>100</c:v>
                </c:pt>
                <c:pt idx="20">
                  <c:v>100</c:v>
                </c:pt>
                <c:pt idx="21">
                  <c:v>145</c:v>
                </c:pt>
                <c:pt idx="22">
                  <c:v>22</c:v>
                </c:pt>
                <c:pt idx="23">
                  <c:v>10</c:v>
                </c:pt>
                <c:pt idx="24">
                  <c:v>66</c:v>
                </c:pt>
                <c:pt idx="25">
                  <c:v>150</c:v>
                </c:pt>
                <c:pt idx="26">
                  <c:v>5</c:v>
                </c:pt>
                <c:pt idx="27">
                  <c:v>300</c:v>
                </c:pt>
                <c:pt idx="28">
                  <c:v>30</c:v>
                </c:pt>
                <c:pt idx="29">
                  <c:v>140</c:v>
                </c:pt>
                <c:pt idx="30">
                  <c:v>3.2</c:v>
                </c:pt>
                <c:pt idx="31">
                  <c:v>220</c:v>
                </c:pt>
                <c:pt idx="32">
                  <c:v>1</c:v>
                </c:pt>
                <c:pt idx="33">
                  <c:v>75</c:v>
                </c:pt>
                <c:pt idx="34">
                  <c:v>50</c:v>
                </c:pt>
                <c:pt idx="35">
                  <c:v>120</c:v>
                </c:pt>
                <c:pt idx="36">
                  <c:v>800</c:v>
                </c:pt>
                <c:pt idx="37">
                  <c:v>120</c:v>
                </c:pt>
                <c:pt idx="38">
                  <c:v>0.2</c:v>
                </c:pt>
                <c:pt idx="39">
                  <c:v>90</c:v>
                </c:pt>
              </c:numCache>
            </c:numRef>
          </c:xVal>
          <c:yVal>
            <c:numRef>
              <c:f>Sheet1!$P$7:$P$46</c:f>
              <c:numCache>
                <c:formatCode>General</c:formatCode>
                <c:ptCount val="40"/>
                <c:pt idx="0">
                  <c:v>798</c:v>
                </c:pt>
                <c:pt idx="1">
                  <c:v>1.83</c:v>
                </c:pt>
                <c:pt idx="2">
                  <c:v>2300</c:v>
                </c:pt>
                <c:pt idx="3">
                  <c:v>275</c:v>
                </c:pt>
                <c:pt idx="4">
                  <c:v>3</c:v>
                </c:pt>
                <c:pt idx="5">
                  <c:v>215</c:v>
                </c:pt>
                <c:pt idx="6">
                  <c:v>205</c:v>
                </c:pt>
                <c:pt idx="7">
                  <c:v>150</c:v>
                </c:pt>
                <c:pt idx="8">
                  <c:v>266</c:v>
                </c:pt>
                <c:pt idx="9">
                  <c:v>265</c:v>
                </c:pt>
                <c:pt idx="10">
                  <c:v>270</c:v>
                </c:pt>
                <c:pt idx="11">
                  <c:v>53</c:v>
                </c:pt>
                <c:pt idx="12">
                  <c:v>375</c:v>
                </c:pt>
                <c:pt idx="13">
                  <c:v>230</c:v>
                </c:pt>
                <c:pt idx="14">
                  <c:v>200</c:v>
                </c:pt>
                <c:pt idx="15">
                  <c:v>114</c:v>
                </c:pt>
                <c:pt idx="16">
                  <c:v>250</c:v>
                </c:pt>
                <c:pt idx="17">
                  <c:v>275</c:v>
                </c:pt>
                <c:pt idx="18">
                  <c:v>115</c:v>
                </c:pt>
                <c:pt idx="19">
                  <c:v>238</c:v>
                </c:pt>
                <c:pt idx="20">
                  <c:v>320</c:v>
                </c:pt>
                <c:pt idx="21">
                  <c:v>203</c:v>
                </c:pt>
                <c:pt idx="22">
                  <c:v>50</c:v>
                </c:pt>
                <c:pt idx="23">
                  <c:v>35</c:v>
                </c:pt>
                <c:pt idx="24">
                  <c:v>265</c:v>
                </c:pt>
                <c:pt idx="25">
                  <c:v>300</c:v>
                </c:pt>
                <c:pt idx="26">
                  <c:v>2</c:v>
                </c:pt>
                <c:pt idx="27">
                  <c:v>675</c:v>
                </c:pt>
                <c:pt idx="28">
                  <c:v>53.25</c:v>
                </c:pt>
                <c:pt idx="29">
                  <c:v>402</c:v>
                </c:pt>
                <c:pt idx="30">
                  <c:v>3.2</c:v>
                </c:pt>
                <c:pt idx="31">
                  <c:v>3080</c:v>
                </c:pt>
                <c:pt idx="32">
                  <c:v>8.5</c:v>
                </c:pt>
                <c:pt idx="33">
                  <c:v>300</c:v>
                </c:pt>
                <c:pt idx="34">
                  <c:v>90</c:v>
                </c:pt>
                <c:pt idx="35">
                  <c:v>776</c:v>
                </c:pt>
                <c:pt idx="36">
                  <c:v>2000</c:v>
                </c:pt>
                <c:pt idx="37">
                  <c:v>290</c:v>
                </c:pt>
                <c:pt idx="38">
                  <c:v>1</c:v>
                </c:pt>
                <c:pt idx="39">
                  <c:v>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2D-4F56-853B-515D16B3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832352"/>
        <c:axId val="289834704"/>
      </c:scatterChart>
      <c:valAx>
        <c:axId val="28983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34704"/>
        <c:crosses val="autoZero"/>
        <c:crossBetween val="midCat"/>
      </c:valAx>
      <c:valAx>
        <c:axId val="28983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32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baseline="0" dirty="0"/>
              <a:t>Have Recent Changes In The Byproduct Markets Significantly Affected Demand For Various Hardwood Byproducts?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73097866959938E-2"/>
          <c:y val="0.24007585092243214"/>
          <c:w val="0.84737010895862586"/>
          <c:h val="0.6615516981930392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07-47D7-BB44-C517566F3F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07-47D7-BB44-C517566F3F64}"/>
              </c:ext>
            </c:extLst>
          </c:dPt>
          <c:dLbls>
            <c:dLbl>
              <c:idx val="0"/>
              <c:layout>
                <c:manualLayout>
                  <c:x val="-0.26172446209266836"/>
                  <c:y val="-0.167919276270006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07-47D7-BB44-C517566F3F64}"/>
                </c:ext>
                <c:ext xmlns:c15="http://schemas.microsoft.com/office/drawing/2012/chart" uri="{CE6537A1-D6FC-4f65-9D91-7224C49458BB}">
                  <c15:layout>
                    <c:manualLayout>
                      <c:w val="9.4661011213139898E-2"/>
                      <c:h val="0.1251774530271398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939071738355764"/>
                  <c:y val="6.997908799407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/>
                      <a:t>No 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07-47D7-BB44-C517566F3F64}"/>
                </c:ext>
                <c:ext xmlns:c15="http://schemas.microsoft.com/office/drawing/2012/chart" uri="{CE6537A1-D6FC-4f65-9D91-7224C49458BB}">
                  <c15:layout>
                    <c:manualLayout>
                      <c:w val="0.16148928396504858"/>
                      <c:h val="0.11961022887611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Sheet1!$A$636:$A$637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Sheet1!$B$636:$B$637</c:f>
              <c:numCache>
                <c:formatCode>General</c:formatCode>
                <c:ptCount val="2"/>
                <c:pt idx="0">
                  <c:v>35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07-47D7-BB44-C517566F3F6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30834931300491E-2"/>
          <c:y val="0.2042676952830289"/>
          <c:w val="0.8263383301373991"/>
          <c:h val="0.6329220993124847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5B-41D1-BCC9-598666E8F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5B-41D1-BCC9-598666E8FF7E}"/>
              </c:ext>
            </c:extLst>
          </c:dPt>
          <c:dLbls>
            <c:dLbl>
              <c:idx val="0"/>
              <c:layout>
                <c:manualLayout>
                  <c:x val="-2.2441558066744922E-2"/>
                  <c:y val="-0.268534166692198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5B-41D1-BCC9-598666E8FF7E}"/>
                </c:ext>
                <c:ext xmlns:c15="http://schemas.microsoft.com/office/drawing/2012/chart" uri="{CE6537A1-D6FC-4f65-9D91-7224C49458BB}">
                  <c15:layout>
                    <c:manualLayout>
                      <c:w val="0.10058239127068269"/>
                      <c:h val="0.139343891402714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391526796669332E-2"/>
                  <c:y val="6.0725763351979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5B-41D1-BCC9-598666E8FF7E}"/>
                </c:ext>
                <c:ext xmlns:c15="http://schemas.microsoft.com/office/drawing/2012/chart" uri="{CE6537A1-D6FC-4f65-9D91-7224C49458BB}">
                  <c15:layout>
                    <c:manualLayout>
                      <c:w val="0.11243570347957639"/>
                      <c:h val="0.139343891402714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Sheet1!$A$416:$A$417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Sheet1!$B$416:$B$417</c:f>
              <c:numCache>
                <c:formatCode>General</c:formatCode>
                <c:ptCount val="2"/>
                <c:pt idx="0">
                  <c:v>54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5B-41D1-BCC9-598666E8FF7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414060152410411E-2"/>
          <c:y val="4.2838018741633198E-2"/>
          <c:w val="0.93264761465316026"/>
          <c:h val="0.9084383729142291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Sheet1!$A$555:$A$561</c:f>
              <c:strCache>
                <c:ptCount val="7"/>
                <c:pt idx="0">
                  <c:v>&lt; $5 </c:v>
                </c:pt>
                <c:pt idx="1">
                  <c:v>$5 - $10</c:v>
                </c:pt>
                <c:pt idx="2">
                  <c:v>$10 - $15</c:v>
                </c:pt>
                <c:pt idx="3">
                  <c:v>$15 - $20</c:v>
                </c:pt>
                <c:pt idx="4">
                  <c:v>$20 - $25</c:v>
                </c:pt>
                <c:pt idx="5">
                  <c:v>$25 - $30</c:v>
                </c:pt>
                <c:pt idx="6">
                  <c:v>&gt; $30</c:v>
                </c:pt>
              </c:strCache>
            </c:strRef>
          </c:cat>
          <c:val>
            <c:numRef>
              <c:f>Sheet1!$B$555:$B$561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0-4C81-8C7A-D06F9336C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467784"/>
        <c:axId val="289465824"/>
        <c:axId val="0"/>
      </c:bar3DChart>
      <c:catAx>
        <c:axId val="28946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465824"/>
        <c:crosses val="autoZero"/>
        <c:auto val="1"/>
        <c:lblAlgn val="ctr"/>
        <c:lblOffset val="100"/>
        <c:noMultiLvlLbl val="0"/>
      </c:catAx>
      <c:valAx>
        <c:axId val="2894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46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BF-4AD1-BECE-808B4CCDD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BF-4AD1-BECE-808B4CCDDB2B}"/>
              </c:ext>
            </c:extLst>
          </c:dPt>
          <c:dLbls>
            <c:dLbl>
              <c:idx val="1"/>
              <c:layout>
                <c:manualLayout>
                  <c:x val="0.23173884514435691"/>
                  <c:y val="-0.177294080513699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BF-4AD1-BECE-808B4CCDDB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Sheet1!$A$586:$A$587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Sheet1!$B$586:$B$587</c:f>
              <c:numCache>
                <c:formatCode>General</c:formatCode>
                <c:ptCount val="2"/>
                <c:pt idx="0">
                  <c:v>14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BF-4AD1-BECE-808B4CCDDB2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0.07862</cdr:x>
      <cdr:y>0.25178</cdr:y>
    </cdr:from>
    <cdr:to>
      <cdr:x>0.96379</cdr:x>
      <cdr:y>0.89894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A47304FE-E7E8-4670-B999-A557F456A1A8}"/>
            </a:ext>
          </a:extLst>
        </cdr:cNvPr>
        <cdr:cNvCxnSpPr/>
      </cdr:nvCxnSpPr>
      <cdr:spPr>
        <a:xfrm xmlns:a="http://schemas.openxmlformats.org/drawingml/2006/main" flipV="1">
          <a:off x="735426" y="1256021"/>
          <a:ext cx="8280361" cy="32283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0.10134</cdr:x>
      <cdr:y>0.07628</cdr:y>
    </cdr:from>
    <cdr:to>
      <cdr:x>0.19909</cdr:x>
      <cdr:y>0.23547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7964" y="438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0.10047</cdr:x>
      <cdr:y>0.85607</cdr:y>
    </cdr:from>
    <cdr:to>
      <cdr:x>0.34286</cdr:x>
      <cdr:y>0.92727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6000" y="5438588"/>
          <a:ext cx="2451100" cy="45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(54 Mills Responded)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2BAC-C58F-4230-966B-F7C9FA66A82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4DBA0-7D7E-4CF0-B17E-9AB445CB0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3E40-127A-4430-9871-B2C51CBD1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2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0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B26C-D78B-4CEF-8802-EC1824BCB08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22E-59E2-42C6-A749-59957848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31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iondi" panose="02000505030000020004"/>
              </a:rPr>
              <a:t>Wood Byproduct and Residual Markets in Appalachia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iondi" panose="02000505030000020004" pitchFamily="2" charset="0"/>
              </a:rPr>
              <a:t>Joseph F. McNeel, Curt Hassler </a:t>
            </a:r>
          </a:p>
          <a:p>
            <a:r>
              <a:rPr lang="en-US" dirty="0">
                <a:latin typeface="Biondi" panose="02000505030000020004" pitchFamily="2" charset="0"/>
              </a:rPr>
              <a:t>&amp; Shawn Grushecky</a:t>
            </a:r>
          </a:p>
          <a:p>
            <a:r>
              <a:rPr lang="en-US" sz="2800" b="1" i="1" dirty="0">
                <a:latin typeface="Biondi" panose="02000505030000020004" pitchFamily="2" charset="0"/>
              </a:rPr>
              <a:t>Appalachian Hardwood Center</a:t>
            </a:r>
          </a:p>
          <a:p>
            <a:r>
              <a:rPr lang="en-US" i="1" dirty="0">
                <a:latin typeface="Biondi" panose="02000505030000020004" pitchFamily="2" charset="0"/>
              </a:rPr>
              <a:t>West Virginia University</a:t>
            </a:r>
          </a:p>
        </p:txBody>
      </p:sp>
    </p:spTree>
    <p:extLst>
      <p:ext uri="{BB962C8B-B14F-4D97-AF65-F5344CB8AC3E}">
        <p14:creationId xmlns:p14="http://schemas.microsoft.com/office/powerpoint/2010/main" val="1750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D8931-2BB8-4DD1-BC2B-EC171FA1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Summarizing the markets…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7AE5F4-E3A8-40EA-9039-DDAB3608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01" y="1444120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large number of byproduct forms with a variety of end use markets,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Energy focus</a:t>
            </a:r>
            <a:r>
              <a:rPr lang="en-US" dirty="0"/>
              <a:t> of some markets that use wood byproducts – pellet fuel, charcoal, boiler fuel, etc…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Very limited markets</a:t>
            </a:r>
            <a:r>
              <a:rPr lang="en-US" dirty="0"/>
              <a:t> – restricted largely by location of demand sector,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Poorly understood markets </a:t>
            </a:r>
            <a:r>
              <a:rPr lang="en-US" dirty="0"/>
              <a:t>that are critical to the primary and secondary wood product sectors across the US – both softwood and hardwood.</a:t>
            </a:r>
          </a:p>
        </p:txBody>
      </p:sp>
    </p:spTree>
    <p:extLst>
      <p:ext uri="{BB962C8B-B14F-4D97-AF65-F5344CB8AC3E}">
        <p14:creationId xmlns:p14="http://schemas.microsoft.com/office/powerpoint/2010/main" val="27766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Byproducts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61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Concern over significantly reduced demand for common byproducts in 2017 in Appalachia – </a:t>
            </a:r>
            <a:r>
              <a:rPr lang="en-US" b="1" dirty="0"/>
              <a:t>Mills couldn’t get rid of their “waste” material…</a:t>
            </a:r>
            <a:r>
              <a:rPr lang="en-US" dirty="0"/>
              <a:t> </a:t>
            </a:r>
          </a:p>
          <a:p>
            <a:r>
              <a:rPr lang="en-US" dirty="0"/>
              <a:t>Collected data from four state region – </a:t>
            </a:r>
            <a:r>
              <a:rPr lang="en-US" b="1" dirty="0"/>
              <a:t>PA, WV, OH, and MD</a:t>
            </a:r>
            <a:r>
              <a:rPr lang="en-US" dirty="0"/>
              <a:t>.  Called first to confirm mill existence and verify participation…  </a:t>
            </a:r>
          </a:p>
          <a:p>
            <a:r>
              <a:rPr lang="en-US" dirty="0"/>
              <a:t>We had just under a </a:t>
            </a:r>
            <a:r>
              <a:rPr lang="en-US" b="1" dirty="0"/>
              <a:t>ten (10) percent response </a:t>
            </a:r>
            <a:r>
              <a:rPr lang="en-US" dirty="0"/>
              <a:t>to the survey.  Responses were very interesting and provide insight to the market and its fragility…</a:t>
            </a:r>
          </a:p>
        </p:txBody>
      </p:sp>
    </p:spTree>
    <p:extLst>
      <p:ext uri="{BB962C8B-B14F-4D97-AF65-F5344CB8AC3E}">
        <p14:creationId xmlns:p14="http://schemas.microsoft.com/office/powerpoint/2010/main" val="23709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976779" y="729128"/>
          <a:ext cx="9626743" cy="574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70" y="316753"/>
            <a:ext cx="1006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Reported Production (Percent Of Total Production) for 73 Responding Mills by Type of Residue/Byproduct</a:t>
            </a:r>
          </a:p>
        </p:txBody>
      </p:sp>
    </p:spTree>
    <p:extLst>
      <p:ext uri="{BB962C8B-B14F-4D97-AF65-F5344CB8AC3E}">
        <p14:creationId xmlns:p14="http://schemas.microsoft.com/office/powerpoint/2010/main" val="22256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039586" y="1085654"/>
          <a:ext cx="9354503" cy="498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3075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316584" y="2999561"/>
            <a:ext cx="422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residues produced</a:t>
            </a:r>
            <a:r>
              <a:rPr lang="en-US" sz="2000" b="1" baseline="0" dirty="0"/>
              <a:t> (tons/week)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26628" y="4272643"/>
            <a:ext cx="208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RESPROD = A + B(X)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8217" y="6150820"/>
            <a:ext cx="4168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Log Consumption (MBF/Week)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86023" y="4083567"/>
            <a:ext cx="571498" cy="239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131547"/>
            <a:ext cx="944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Total Residues Produced Relative To Average Consumption Of Logs For 45 Sawmills Surveyed. </a:t>
            </a:r>
          </a:p>
        </p:txBody>
      </p:sp>
    </p:spTree>
    <p:extLst>
      <p:ext uri="{BB962C8B-B14F-4D97-AF65-F5344CB8AC3E}">
        <p14:creationId xmlns:p14="http://schemas.microsoft.com/office/powerpoint/2010/main" val="4735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117600" y="173319"/>
          <a:ext cx="10112187" cy="63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62" y="1504865"/>
            <a:ext cx="9463778" cy="487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</a:pPr>
            <a:r>
              <a:rPr lang="en-US" sz="3200" b="1" i="1" u="sng" dirty="0"/>
              <a:t>Survey says…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Lower fossil fuel prices      			           13 responses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Warmer winters	                 		           		12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Pellet fuel production down		  		  6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Paper production down					  6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Over-supply of byproducts				  6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User markets/business closed				  3</a:t>
            </a:r>
          </a:p>
          <a:p>
            <a:pPr>
              <a:lnSpc>
                <a:spcPct val="111000"/>
              </a:lnSpc>
            </a:pPr>
            <a:r>
              <a:rPr lang="en-US" sz="2400" b="1" dirty="0"/>
              <a:t>And, of course,…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Wall Street criminals					  1</a:t>
            </a:r>
          </a:p>
          <a:p>
            <a:pPr>
              <a:lnSpc>
                <a:spcPct val="111000"/>
              </a:lnSpc>
            </a:pPr>
            <a:r>
              <a:rPr lang="en-US" sz="2800" b="1" dirty="0"/>
              <a:t>Obama							 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3459" y="103560"/>
            <a:ext cx="9400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What Recent Changes In The Byproduct Markets Significantly Affected Demand? </a:t>
            </a:r>
          </a:p>
        </p:txBody>
      </p:sp>
    </p:spTree>
    <p:extLst>
      <p:ext uri="{BB962C8B-B14F-4D97-AF65-F5344CB8AC3E}">
        <p14:creationId xmlns:p14="http://schemas.microsoft.com/office/powerpoint/2010/main" val="35914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987550" y="1054100"/>
          <a:ext cx="83947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93850" y="269270"/>
            <a:ext cx="991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Are You Purchasing Byproducts From Outside Suppliers To Supplement Your Own Production In Order To Generate  Heat, Steam, And Electricity?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7550" y="5562600"/>
            <a:ext cx="252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(56 mills responded)</a:t>
            </a:r>
          </a:p>
        </p:txBody>
      </p:sp>
    </p:spTree>
    <p:extLst>
      <p:ext uri="{BB962C8B-B14F-4D97-AF65-F5344CB8AC3E}">
        <p14:creationId xmlns:p14="http://schemas.microsoft.com/office/powerpoint/2010/main" val="8602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Purchasing Byproducts From Outside Suppliers To Generate  Heat, Steam, And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4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dirty="0"/>
              <a:t>About 96 percent of the 56 survey respondents indicated that they were buying “waste” from outside sources to augment their own supply, probably to augment heat/steam generation to kilns. </a:t>
            </a:r>
          </a:p>
          <a:p>
            <a:pPr>
              <a:lnSpc>
                <a:spcPct val="125000"/>
              </a:lnSpc>
            </a:pPr>
            <a:r>
              <a:rPr lang="en-US" dirty="0"/>
              <a:t>Another reason for buying this additional byproduct material is to feed on-site boilers or co-gen systems, a topic only addressed in passing with this survey.</a:t>
            </a:r>
          </a:p>
          <a:p>
            <a:pPr>
              <a:lnSpc>
                <a:spcPct val="125000"/>
              </a:lnSpc>
            </a:pPr>
            <a:r>
              <a:rPr lang="en-US" dirty="0"/>
              <a:t>These purchases are probably </a:t>
            </a:r>
            <a:r>
              <a:rPr lang="en-US" b="1" dirty="0"/>
              <a:t>on an “as needed” basis</a:t>
            </a:r>
            <a:r>
              <a:rPr lang="en-US" dirty="0"/>
              <a:t> and not constant over time.</a:t>
            </a:r>
          </a:p>
          <a:p>
            <a:pPr>
              <a:lnSpc>
                <a:spcPct val="125000"/>
              </a:lnSpc>
            </a:pPr>
            <a:r>
              <a:rPr lang="en-US" dirty="0"/>
              <a:t>How much of a company’s byproduct material is actually brought to market and how much is used to generate heat, steam, and electricity? Not addressed!</a:t>
            </a:r>
          </a:p>
          <a:p>
            <a:pPr>
              <a:lnSpc>
                <a:spcPct val="125000"/>
              </a:lnSpc>
            </a:pPr>
            <a:r>
              <a:rPr lang="en-US" dirty="0"/>
              <a:t>This is a key area for future work – Very few current studies on byproduct consumption for energy by the forest products industry…</a:t>
            </a:r>
          </a:p>
        </p:txBody>
      </p:sp>
    </p:spTree>
    <p:extLst>
      <p:ext uri="{BB962C8B-B14F-4D97-AF65-F5344CB8AC3E}">
        <p14:creationId xmlns:p14="http://schemas.microsoft.com/office/powerpoint/2010/main" val="3658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1450" y="149137"/>
            <a:ext cx="99885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cannot effectively market all </a:t>
            </a:r>
            <a:r>
              <a:rPr lang="en-US" sz="3200" b="1" dirty="0" smtClean="0"/>
              <a:t>your </a:t>
            </a:r>
            <a:r>
              <a:rPr lang="en-US" sz="3200" b="1" dirty="0"/>
              <a:t>byproduct material, what is the expected cost of disposal?</a:t>
            </a:r>
          </a:p>
          <a:p>
            <a:pPr algn="ctr"/>
            <a:r>
              <a:rPr lang="en-US" sz="2000" b="1" dirty="0"/>
              <a:t> (17 mills responded)</a:t>
            </a:r>
          </a:p>
          <a:p>
            <a:pPr algn="ctr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355974" y="6134100"/>
            <a:ext cx="215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Cost ($ per ton)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796926" y="3061644"/>
            <a:ext cx="327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Number of Responses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77900" y="1225550"/>
          <a:ext cx="9886949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Disposal…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If a company can’t store their byproduct production, they must consider disposal of their “waste” production. We were  interested in the cost per ton for this disposal…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Costs were most commonly between $5 and $20 per ton, with over half (11 of 17 respondents) reporting costs in this range.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Four companies reported costs ranging between $20 and $30 per ton for disposal, which would significant drain a company’s profitability.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At any of the reported costs, byproduct disposal would significantly reduce cash flow for a company and affect production and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40310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273689"/>
            <a:ext cx="6026130" cy="4692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5475" y="333190"/>
            <a:ext cx="439415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Just to confirm…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Biomass Harvests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Energy Harvests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Small wood goes to </a:t>
            </a:r>
          </a:p>
          <a:p>
            <a:r>
              <a:rPr lang="en-US" sz="3200" dirty="0"/>
              <a:t>     Pulp Mills or OSB Mills</a:t>
            </a:r>
          </a:p>
        </p:txBody>
      </p:sp>
    </p:spTree>
    <p:extLst>
      <p:ext uri="{BB962C8B-B14F-4D97-AF65-F5344CB8AC3E}">
        <p14:creationId xmlns:p14="http://schemas.microsoft.com/office/powerpoint/2010/main" val="8864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171700" y="1403350"/>
          <a:ext cx="8154670" cy="514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8362" y="622300"/>
            <a:ext cx="884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Do You Believe That New Byproduct Markets </a:t>
            </a:r>
          </a:p>
          <a:p>
            <a:pPr algn="ctr"/>
            <a:r>
              <a:rPr lang="en-US" sz="3600" b="1" dirty="0"/>
              <a:t>Could/Should Be Developed?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0637" y="5924034"/>
            <a:ext cx="213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(54 mills responded)</a:t>
            </a:r>
          </a:p>
        </p:txBody>
      </p:sp>
    </p:spTree>
    <p:extLst>
      <p:ext uri="{BB962C8B-B14F-4D97-AF65-F5344CB8AC3E}">
        <p14:creationId xmlns:p14="http://schemas.microsoft.com/office/powerpoint/2010/main" val="3100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517" y="1651000"/>
            <a:ext cx="905435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Electricity &amp; Co-gen				6 responses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Land Application, Cover, Mulch		4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Fuel Pellets, Sawdust				2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Biochar						1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Ethanol Production				1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Paper							1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Animal Feed Supplements			1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00" y="267385"/>
            <a:ext cx="11163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Where Should New Byproduct Markets </a:t>
            </a:r>
          </a:p>
          <a:p>
            <a:pPr algn="ctr"/>
            <a:r>
              <a:rPr lang="en-US" sz="4000" b="1" dirty="0"/>
              <a:t>Be Developed? </a:t>
            </a:r>
          </a:p>
        </p:txBody>
      </p:sp>
    </p:spTree>
    <p:extLst>
      <p:ext uri="{BB962C8B-B14F-4D97-AF65-F5344CB8AC3E}">
        <p14:creationId xmlns:p14="http://schemas.microsoft.com/office/powerpoint/2010/main" val="31763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 Last Few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999"/>
            <a:ext cx="10284012" cy="47605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byproducts market is a fragile thing. Removing one large demand center can produce secondary effects like reduced lumber production, collapsing byproduct prices, and sudden byproduct disposal concerns.</a:t>
            </a: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alternatives to stable byproduct markets are high disposal costs and environmental issues that reduce profitability and productivity for a broad sector of the wood products industry…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Finally, byproducts could easily be used for energy – and in many companies, they are.  The issue is that alternative uses for some of these “byproducts” are currently more valuable than energy markets are willing to </a:t>
            </a:r>
            <a:r>
              <a:rPr lang="en-US" b="1" dirty="0"/>
              <a:t>consistently pay!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sz="9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Market Structure of Wood Byproduct Markets – Emphasis on Hardwoods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Most often, the market has </a:t>
            </a:r>
            <a:r>
              <a:rPr lang="en-US" b="1" dirty="0"/>
              <a:t>a large number of </a:t>
            </a:r>
            <a:r>
              <a:rPr lang="en-US" b="1" dirty="0" smtClean="0"/>
              <a:t>sellers </a:t>
            </a:r>
            <a:r>
              <a:rPr lang="en-US" dirty="0" smtClean="0"/>
              <a:t>(wood products companies) </a:t>
            </a:r>
            <a:r>
              <a:rPr lang="en-US" b="1" dirty="0"/>
              <a:t>and a small number of buyers</a:t>
            </a:r>
            <a:r>
              <a:rPr lang="en-US" dirty="0"/>
              <a:t> (Oligopsony)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Sellers often have a set level of production that is dependent on the amount of primary (valuable) product they create.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Market volatility is pretty common and can lead to problems!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And finally, if a byproduct can’t be sold it becomes </a:t>
            </a:r>
            <a:r>
              <a:rPr lang="en-US" b="1" dirty="0"/>
              <a:t>a cost of production</a:t>
            </a:r>
            <a:r>
              <a:rPr lang="en-US" dirty="0"/>
              <a:t>, rather than a profit or break-even option!</a:t>
            </a:r>
          </a:p>
        </p:txBody>
      </p:sp>
    </p:spTree>
    <p:extLst>
      <p:ext uri="{BB962C8B-B14F-4D97-AF65-F5344CB8AC3E}">
        <p14:creationId xmlns:p14="http://schemas.microsoft.com/office/powerpoint/2010/main" val="31739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1524" y="696263"/>
            <a:ext cx="7486390" cy="762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Facts about Residuals…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1524" y="1641143"/>
            <a:ext cx="9874970" cy="3886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dirty="0"/>
              <a:t>No manufacturing plant is in business to make residuals.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dirty="0"/>
              <a:t>Residuals, or byproducts, are produced every day as a part of the manufacturing process </a:t>
            </a:r>
            <a:r>
              <a:rPr lang="en-US" b="1" dirty="0"/>
              <a:t>regardless of whether you have markets for them or not!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dirty="0"/>
              <a:t>Consistent markets are an absolute necessity, </a:t>
            </a:r>
            <a:r>
              <a:rPr lang="en-US" b="1" dirty="0"/>
              <a:t>but are not always available!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b="1" dirty="0"/>
              <a:t>Recent market shifts suggest that significant instability occurs when individual buyers fall out of the market…</a:t>
            </a:r>
          </a:p>
        </p:txBody>
      </p:sp>
    </p:spTree>
    <p:extLst>
      <p:ext uri="{BB962C8B-B14F-4D97-AF65-F5344CB8AC3E}">
        <p14:creationId xmlns:p14="http://schemas.microsoft.com/office/powerpoint/2010/main" val="2518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5" y="365125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Primary Processing Residuals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Green </a:t>
            </a:r>
            <a:r>
              <a:rPr lang="en-US" sz="3200" dirty="0"/>
              <a:t>Chips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Bark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Green </a:t>
            </a:r>
            <a:r>
              <a:rPr lang="en-US" sz="3200" dirty="0"/>
              <a:t>Sawdust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70" y="472636"/>
            <a:ext cx="27241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63" y="4434621"/>
            <a:ext cx="3276618" cy="1947918"/>
          </a:xfrm>
          <a:prstGeom prst="rect">
            <a:avLst/>
          </a:prstGeom>
        </p:spPr>
      </p:pic>
      <p:sp>
        <p:nvSpPr>
          <p:cNvPr id="8" name="AutoShape 2" descr="Image result for dry hardwood sawdust"/>
          <p:cNvSpPr>
            <a:spLocks noChangeAspect="1" noChangeArrowheads="1"/>
          </p:cNvSpPr>
          <p:nvPr/>
        </p:nvSpPr>
        <p:spPr bwMode="auto">
          <a:xfrm>
            <a:off x="1587501" y="-898525"/>
            <a:ext cx="21812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ry hardwood sawdust"/>
          <p:cNvSpPr>
            <a:spLocks noChangeAspect="1" noChangeArrowheads="1"/>
          </p:cNvSpPr>
          <p:nvPr/>
        </p:nvSpPr>
        <p:spPr bwMode="auto">
          <a:xfrm>
            <a:off x="1739901" y="-746125"/>
            <a:ext cx="21812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57" y="1946407"/>
            <a:ext cx="3305485" cy="172317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8135" y="3600103"/>
            <a:ext cx="91310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</a:rPr>
              <a:t>Secondary Manufacturing Residuals</a:t>
            </a:r>
          </a:p>
          <a:p>
            <a:pPr marL="1998663" lvl="4"/>
            <a:r>
              <a:rPr lang="en-US" sz="3200" b="1" dirty="0">
                <a:solidFill>
                  <a:prstClr val="black"/>
                </a:solidFill>
              </a:rPr>
              <a:t>Dry</a:t>
            </a:r>
            <a:r>
              <a:rPr lang="en-US" sz="3200" dirty="0">
                <a:solidFill>
                  <a:prstClr val="black"/>
                </a:solidFill>
              </a:rPr>
              <a:t> Sawdust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01" y="1314188"/>
            <a:ext cx="3119222" cy="19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68342"/>
            <a:ext cx="10515600" cy="484162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500" b="1" i="1" dirty="0"/>
              <a:t>Primary markets: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dirty="0"/>
              <a:t>Paper mills,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dirty="0"/>
              <a:t>OSB mills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500" b="1" i="1" dirty="0"/>
              <a:t>Secondary markets: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dirty="0"/>
              <a:t>Hardwood pellets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800" dirty="0"/>
              <a:t>Metallurgical processes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3500" b="1" i="1" dirty="0"/>
              <a:t>Hardwood chip markets are typically the most stable markets in the sawmill residual markets – unless pulp or OSB mills drop out…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46958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Green Hardwood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67" y="312889"/>
            <a:ext cx="2706868" cy="38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973" y="1589452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prstClr val="white"/>
              </a:buClr>
            </a:pPr>
            <a:r>
              <a:rPr lang="en-US" sz="3500" b="1" i="1" dirty="0"/>
              <a:t>Possible primary markets:</a:t>
            </a:r>
            <a:endParaRPr lang="en-US" sz="3500" i="1" dirty="0"/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Hardwood pellets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Charcoal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Boiler fuel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Activated carbon</a:t>
            </a:r>
          </a:p>
          <a:p>
            <a:pPr marL="457200" lvl="1" indent="0">
              <a:buClr>
                <a:prstClr val="white"/>
              </a:buClr>
              <a:buNone/>
            </a:pPr>
            <a:endParaRPr lang="en-US" sz="1300" dirty="0"/>
          </a:p>
          <a:p>
            <a:pPr lvl="0">
              <a:buClr>
                <a:prstClr val="white"/>
              </a:buClr>
            </a:pPr>
            <a:r>
              <a:rPr lang="en-US" sz="3500" b="1" i="1" dirty="0"/>
              <a:t>Sawdust markets are generally less stable than chip markets…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+mn-lt"/>
              </a:rPr>
              <a:t>Green</a:t>
            </a:r>
            <a:r>
              <a:rPr lang="en-US" b="1" dirty="0">
                <a:latin typeface="+mn-lt"/>
              </a:rPr>
              <a:t> Hardwood Sawdust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87CEF3-9817-484B-9F48-059FA0EE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15" y="1745421"/>
            <a:ext cx="3945216" cy="20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23073"/>
            <a:ext cx="8917419" cy="4753890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US" sz="3200" b="1" i="1" dirty="0"/>
              <a:t>Possible primary markets: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3200" dirty="0"/>
              <a:t>Hardwood mulch - Very seasonal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3200" dirty="0"/>
              <a:t>Charcoal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3200" dirty="0"/>
              <a:t>Hog fuel – Added equipment costs</a:t>
            </a:r>
          </a:p>
          <a:p>
            <a:pPr marL="0" indent="0">
              <a:buClr>
                <a:prstClr val="white"/>
              </a:buClr>
              <a:buNone/>
            </a:pPr>
            <a:endParaRPr lang="en-US" sz="3200" dirty="0"/>
          </a:p>
          <a:p>
            <a:pPr marL="0" indent="0">
              <a:buClr>
                <a:prstClr val="white"/>
              </a:buClr>
              <a:buNone/>
            </a:pPr>
            <a:endParaRPr lang="en-US" sz="3200" dirty="0"/>
          </a:p>
          <a:p>
            <a:pPr lvl="0">
              <a:buClr>
                <a:prstClr val="white"/>
              </a:buClr>
            </a:pPr>
            <a:r>
              <a:rPr lang="en-US" sz="3200" b="1" i="1" dirty="0"/>
              <a:t>Hardwood bark markets are the least stable of all the sawmill residual markets.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232" y="365125"/>
            <a:ext cx="10566568" cy="81572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Green Hardwood Bark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AB9C68-04BF-4525-A5CE-469BD2E4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238" y="1510496"/>
            <a:ext cx="3705859" cy="27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66765"/>
            <a:ext cx="10515600" cy="5316842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US" sz="3200" b="1" i="1" dirty="0"/>
              <a:t>Includes sawdust, planer shavings, and sander dust</a:t>
            </a:r>
          </a:p>
          <a:p>
            <a:pPr lvl="0">
              <a:buClr>
                <a:prstClr val="white"/>
              </a:buClr>
            </a:pPr>
            <a:r>
              <a:rPr lang="en-US" sz="3200" b="1" i="1" dirty="0"/>
              <a:t>Possible primary markets</a:t>
            </a:r>
            <a:endParaRPr lang="en-US" sz="3200" i="1" dirty="0"/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Hardwood pellets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Hardwood briquettes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Hardwood composite lumber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Animal bedding</a:t>
            </a:r>
          </a:p>
          <a:p>
            <a:pPr marL="457200" lvl="1" indent="0">
              <a:buClr>
                <a:prstClr val="white"/>
              </a:buClr>
              <a:buNone/>
            </a:pPr>
            <a:r>
              <a:rPr lang="en-US" sz="2800" dirty="0"/>
              <a:t>Boiler fuel</a:t>
            </a:r>
          </a:p>
          <a:p>
            <a:pPr lvl="0">
              <a:buClr>
                <a:prstClr val="white"/>
              </a:buClr>
            </a:pPr>
            <a:r>
              <a:rPr lang="en-US" sz="3200" b="1" i="1" dirty="0"/>
              <a:t>Dry residuals tend to be either very valuable or worthless depending upon market availability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90" y="2264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Secondary Processing Residuals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Dry Hardwood Sawdust, etc…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65" y="2260920"/>
            <a:ext cx="35814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7480" y="4556376"/>
            <a:ext cx="2728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Pellet Mill at the AWP site </a:t>
            </a:r>
          </a:p>
          <a:p>
            <a:pPr algn="ctr"/>
            <a:r>
              <a:rPr lang="en-US" b="1" dirty="0"/>
              <a:t>in Kingwood, WV</a:t>
            </a:r>
          </a:p>
        </p:txBody>
      </p:sp>
    </p:spTree>
    <p:extLst>
      <p:ext uri="{BB962C8B-B14F-4D97-AF65-F5344CB8AC3E}">
        <p14:creationId xmlns:p14="http://schemas.microsoft.com/office/powerpoint/2010/main" val="36370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1070</Words>
  <Application>Microsoft Office PowerPoint</Application>
  <PresentationFormat>Widescreen</PresentationFormat>
  <Paragraphs>139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Biondi</vt:lpstr>
      <vt:lpstr>Calibri</vt:lpstr>
      <vt:lpstr>Calibri Light</vt:lpstr>
      <vt:lpstr>Office Theme</vt:lpstr>
      <vt:lpstr>Wood Byproduct and Residual Markets in Appalachia</vt:lpstr>
      <vt:lpstr>PowerPoint Presentation</vt:lpstr>
      <vt:lpstr>Market Structure of Wood Byproduct Markets – Emphasis on Hardwoods</vt:lpstr>
      <vt:lpstr>Facts about Residuals…</vt:lpstr>
      <vt:lpstr>Primary Processing Residuals</vt:lpstr>
      <vt:lpstr>Green Hardwood Chips</vt:lpstr>
      <vt:lpstr>Green Hardwood Sawdust</vt:lpstr>
      <vt:lpstr>Green Hardwood Bark</vt:lpstr>
      <vt:lpstr>Secondary Processing Residuals Dry Hardwood Sawdust, etc…</vt:lpstr>
      <vt:lpstr>Summarizing the markets…</vt:lpstr>
      <vt:lpstr>Byproducts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Purchasing Byproducts From Outside Suppliers To Generate  Heat, Steam, And Electricity</vt:lpstr>
      <vt:lpstr>PowerPoint Presentation</vt:lpstr>
      <vt:lpstr>Disposal…</vt:lpstr>
      <vt:lpstr>PowerPoint Presentation</vt:lpstr>
      <vt:lpstr>PowerPoint Presentation</vt:lpstr>
      <vt:lpstr>A Last Few Words…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Sawmill Residuals</dc:title>
  <dc:creator>Joseph Mcneel</dc:creator>
  <cp:lastModifiedBy>Joseph Mcneel</cp:lastModifiedBy>
  <cp:revision>38</cp:revision>
  <dcterms:created xsi:type="dcterms:W3CDTF">2018-05-24T13:45:21Z</dcterms:created>
  <dcterms:modified xsi:type="dcterms:W3CDTF">2018-06-04T13:14:40Z</dcterms:modified>
</cp:coreProperties>
</file>